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6" y="3153970"/>
            <a:ext cx="7582349" cy="1364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Родильных домов и Перинатальных центров по итогам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2018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1"/>
            <a:ext cx="8208912" cy="692151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3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97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394" y="0"/>
            <a:ext cx="91286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организаций родовспоможения областного значения </a:t>
            </a:r>
            <a:b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215835"/>
              </p:ext>
            </p:extLst>
          </p:nvPr>
        </p:nvGraphicFramePr>
        <p:xfrm>
          <a:off x="1" y="525016"/>
          <a:ext cx="9143999" cy="6271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5963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17415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Итоги расчета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 ПБ=420)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Итоги расчета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 ПБ=460)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741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28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центр» УЗ Актюбинской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52,17%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60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69,05%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36,96%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областной  перинатальный центр»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73,81%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65,22%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48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«Центр матери и ребенка»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ВКО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71,43%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91,3%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27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областной перинатальный центр»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80,95%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82,61%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82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ЗКО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центр» УЗ ЗКО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90,48%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86,96%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79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«Областной перинатальный центр»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Карагандинской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76,09%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1568965"/>
                  </a:ext>
                </a:extLst>
              </a:tr>
              <a:tr h="847235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73" name="Группа 72"/>
          <p:cNvGrpSpPr/>
          <p:nvPr/>
        </p:nvGrpSpPr>
        <p:grpSpPr>
          <a:xfrm>
            <a:off x="5215953" y="2412345"/>
            <a:ext cx="1068903" cy="116437"/>
            <a:chOff x="3405227" y="254701"/>
            <a:chExt cx="1022757" cy="198726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5-конечная звезда 97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5281214" y="3068390"/>
            <a:ext cx="843132" cy="111170"/>
            <a:chOff x="3405227" y="254701"/>
            <a:chExt cx="806733" cy="189737"/>
          </a:xfrm>
        </p:grpSpPr>
        <p:sp>
          <p:nvSpPr>
            <p:cNvPr id="100" name="5-конечная звезда 9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8197986" y="2417612"/>
            <a:ext cx="617361" cy="111169"/>
            <a:chOff x="3405227" y="254702"/>
            <a:chExt cx="590709" cy="189736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8348500" y="3068390"/>
            <a:ext cx="385047" cy="111168"/>
            <a:chOff x="3405227" y="254703"/>
            <a:chExt cx="368424" cy="189735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6" name="Группа 135"/>
          <p:cNvGrpSpPr/>
          <p:nvPr/>
        </p:nvGrpSpPr>
        <p:grpSpPr>
          <a:xfrm>
            <a:off x="8197986" y="3608640"/>
            <a:ext cx="617361" cy="111169"/>
            <a:chOff x="3405227" y="254702"/>
            <a:chExt cx="590709" cy="189736"/>
          </a:xfrm>
        </p:grpSpPr>
        <p:sp>
          <p:nvSpPr>
            <p:cNvPr id="137" name="5-конечная звезда 13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7973324" y="4101332"/>
            <a:ext cx="1068903" cy="116437"/>
            <a:chOff x="3405227" y="254701"/>
            <a:chExt cx="1022757" cy="198726"/>
          </a:xfrm>
        </p:grpSpPr>
        <p:sp>
          <p:nvSpPr>
            <p:cNvPr id="146" name="5-конечная звезда 14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5-конечная звезда 16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5-конечная звезда 16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5-конечная звезда 17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7" name="Группа 176"/>
          <p:cNvGrpSpPr/>
          <p:nvPr/>
        </p:nvGrpSpPr>
        <p:grpSpPr>
          <a:xfrm>
            <a:off x="5281214" y="4077798"/>
            <a:ext cx="843132" cy="111170"/>
            <a:chOff x="3405227" y="254701"/>
            <a:chExt cx="806733" cy="189737"/>
          </a:xfrm>
        </p:grpSpPr>
        <p:sp>
          <p:nvSpPr>
            <p:cNvPr id="178" name="5-конечная звезда 17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5-конечная звезда 17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5-конечная звезда 17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5-конечная звезда 18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2" name="Группа 181"/>
          <p:cNvGrpSpPr/>
          <p:nvPr/>
        </p:nvGrpSpPr>
        <p:grpSpPr>
          <a:xfrm>
            <a:off x="5281214" y="3598888"/>
            <a:ext cx="843132" cy="111170"/>
            <a:chOff x="3405227" y="254701"/>
            <a:chExt cx="806733" cy="189737"/>
          </a:xfrm>
        </p:grpSpPr>
        <p:sp>
          <p:nvSpPr>
            <p:cNvPr id="183" name="5-конечная звезда 18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5-конечная звезда 18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5-конечная звезда 18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5-конечная звезда 18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7" name="Группа 186"/>
          <p:cNvGrpSpPr/>
          <p:nvPr/>
        </p:nvGrpSpPr>
        <p:grpSpPr>
          <a:xfrm>
            <a:off x="5281214" y="4543225"/>
            <a:ext cx="843132" cy="111170"/>
            <a:chOff x="3405227" y="254701"/>
            <a:chExt cx="806733" cy="189737"/>
          </a:xfrm>
        </p:grpSpPr>
        <p:sp>
          <p:nvSpPr>
            <p:cNvPr id="188" name="5-конечная звезда 18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5-конечная звезда 18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5-конечная звезда 18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5-конечная звезда 19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2" name="Группа 191"/>
          <p:cNvGrpSpPr/>
          <p:nvPr/>
        </p:nvGrpSpPr>
        <p:grpSpPr>
          <a:xfrm>
            <a:off x="5213609" y="5058448"/>
            <a:ext cx="1068903" cy="116437"/>
            <a:chOff x="3405227" y="254701"/>
            <a:chExt cx="1022757" cy="198726"/>
          </a:xfrm>
        </p:grpSpPr>
        <p:sp>
          <p:nvSpPr>
            <p:cNvPr id="193" name="5-конечная звезда 19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5-конечная звезда 19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5-конечная звезда 19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5-конечная звезда 19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7" name="5-конечная звезда 19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8" name="Группа 197"/>
          <p:cNvGrpSpPr/>
          <p:nvPr/>
        </p:nvGrpSpPr>
        <p:grpSpPr>
          <a:xfrm>
            <a:off x="7980976" y="5008728"/>
            <a:ext cx="1068903" cy="116437"/>
            <a:chOff x="3405227" y="254701"/>
            <a:chExt cx="1022757" cy="198726"/>
          </a:xfrm>
        </p:grpSpPr>
        <p:sp>
          <p:nvSpPr>
            <p:cNvPr id="199" name="5-конечная звезда 19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5-конечная звезда 19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5-конечная звезда 20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5-конечная звезда 20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5-конечная звезда 20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4" name="Группа 203"/>
          <p:cNvGrpSpPr/>
          <p:nvPr/>
        </p:nvGrpSpPr>
        <p:grpSpPr>
          <a:xfrm>
            <a:off x="8131490" y="4543226"/>
            <a:ext cx="843132" cy="111170"/>
            <a:chOff x="3405227" y="254701"/>
            <a:chExt cx="806733" cy="189737"/>
          </a:xfrm>
        </p:grpSpPr>
        <p:sp>
          <p:nvSpPr>
            <p:cNvPr id="205" name="5-конечная звезда 20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5-конечная звезда 20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5-конечная звезда 20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5-конечная звезда 20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9" name="Группа 208"/>
          <p:cNvGrpSpPr/>
          <p:nvPr/>
        </p:nvGrpSpPr>
        <p:grpSpPr>
          <a:xfrm>
            <a:off x="8101514" y="5589240"/>
            <a:ext cx="843132" cy="111170"/>
            <a:chOff x="3405227" y="254701"/>
            <a:chExt cx="806733" cy="189737"/>
          </a:xfrm>
        </p:grpSpPr>
        <p:sp>
          <p:nvSpPr>
            <p:cNvPr id="210" name="5-конечная звезда 20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1" name="5-конечная звезда 21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5-конечная звезда 21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5-конечная звезда 21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4" name="Группа 213"/>
          <p:cNvGrpSpPr/>
          <p:nvPr/>
        </p:nvGrpSpPr>
        <p:grpSpPr>
          <a:xfrm>
            <a:off x="5444461" y="5589241"/>
            <a:ext cx="617361" cy="111169"/>
            <a:chOff x="3405227" y="254702"/>
            <a:chExt cx="590709" cy="189736"/>
          </a:xfrm>
        </p:grpSpPr>
        <p:sp>
          <p:nvSpPr>
            <p:cNvPr id="215" name="5-конечная звезда 2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5-конечная звезда 2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5-конечная звезда 21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45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394" y="0"/>
            <a:ext cx="91286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организаций родовспоможения областного значения </a:t>
            </a:r>
            <a:b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99568"/>
              </p:ext>
            </p:extLst>
          </p:nvPr>
        </p:nvGraphicFramePr>
        <p:xfrm>
          <a:off x="1" y="525016"/>
          <a:ext cx="9144000" cy="649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227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1342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=420)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9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центр» УЗ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69,05%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65,22%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0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центр» УЗ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Мангыстауской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52,38%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78,26%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8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«Областной перинатальный центр» УЗ СКО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80,95%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67,39%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4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Туркестанская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«Областной перинатальный центр №1» УЗ Туркестанской области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76,19%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63,04%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Туркестанская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 №2» УЗ Туркестанской области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76,19%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56,52%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Туркестанская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ГККП «Областной перинатальный центр №3» УЗ Туркестанской области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76,19%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54,35%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«Областной перинатальный центр №4» УЗ г. Шымкент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57,14%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60,87%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1568965"/>
                  </a:ext>
                </a:extLst>
              </a:tr>
              <a:tr h="78979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8224493" y="3068960"/>
            <a:ext cx="840971" cy="131205"/>
            <a:chOff x="4800372" y="271747"/>
            <a:chExt cx="806733" cy="148083"/>
          </a:xfrm>
        </p:grpSpPr>
        <p:sp>
          <p:nvSpPr>
            <p:cNvPr id="19" name="5-конечная звезда 1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5-конечная звезда 2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5-конечная звезда 2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8317737" y="2461571"/>
            <a:ext cx="664210" cy="150896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8326190" y="3574179"/>
            <a:ext cx="664210" cy="150896"/>
            <a:chOff x="6236568" y="276066"/>
            <a:chExt cx="582325" cy="148083"/>
          </a:xfrm>
        </p:grpSpPr>
        <p:sp>
          <p:nvSpPr>
            <p:cNvPr id="103" name="5-конечная звезда 10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8313487" y="4077072"/>
            <a:ext cx="664210" cy="150896"/>
            <a:chOff x="6236568" y="276066"/>
            <a:chExt cx="582325" cy="148083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5734300" y="5152588"/>
            <a:ext cx="819729" cy="152059"/>
            <a:chOff x="4800372" y="271747"/>
            <a:chExt cx="806733" cy="148083"/>
          </a:xfrm>
        </p:grpSpPr>
        <p:sp>
          <p:nvSpPr>
            <p:cNvPr id="111" name="5-конечная звезда 11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5-конечная звезда 11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8305734" y="5162498"/>
            <a:ext cx="664210" cy="150896"/>
            <a:chOff x="6236568" y="276066"/>
            <a:chExt cx="582325" cy="148083"/>
          </a:xfrm>
        </p:grpSpPr>
        <p:sp>
          <p:nvSpPr>
            <p:cNvPr id="116" name="5-конечная звезда 11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123"/>
          <p:cNvGrpSpPr/>
          <p:nvPr/>
        </p:nvGrpSpPr>
        <p:grpSpPr>
          <a:xfrm>
            <a:off x="5800448" y="5877272"/>
            <a:ext cx="664210" cy="150896"/>
            <a:chOff x="6236568" y="276066"/>
            <a:chExt cx="582325" cy="148083"/>
          </a:xfrm>
        </p:grpSpPr>
        <p:sp>
          <p:nvSpPr>
            <p:cNvPr id="125" name="5-конечная звезда 12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5-конечная звезда 12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5-конечная звезда 12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5804018" y="3049267"/>
            <a:ext cx="664210" cy="150896"/>
            <a:chOff x="6236568" y="276066"/>
            <a:chExt cx="582325" cy="148083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309917" y="5877274"/>
            <a:ext cx="664210" cy="150896"/>
            <a:chOff x="6236568" y="276066"/>
            <a:chExt cx="582325" cy="148083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5713487" y="3573016"/>
            <a:ext cx="819729" cy="152059"/>
            <a:chOff x="4800372" y="271747"/>
            <a:chExt cx="806733" cy="148083"/>
          </a:xfrm>
        </p:grpSpPr>
        <p:sp>
          <p:nvSpPr>
            <p:cNvPr id="140" name="5-конечная звезда 13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>
            <a:off x="5796878" y="2461569"/>
            <a:ext cx="664210" cy="150896"/>
            <a:chOff x="6236568" y="276066"/>
            <a:chExt cx="582325" cy="148083"/>
          </a:xfrm>
        </p:grpSpPr>
        <p:sp>
          <p:nvSpPr>
            <p:cNvPr id="145" name="5-конечная звезда 1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5715550" y="4077074"/>
            <a:ext cx="819729" cy="152059"/>
            <a:chOff x="4800372" y="271747"/>
            <a:chExt cx="806733" cy="148083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690276" y="4581128"/>
            <a:ext cx="819729" cy="152059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313487" y="4582291"/>
            <a:ext cx="664210" cy="150896"/>
            <a:chOff x="6236568" y="276066"/>
            <a:chExt cx="582325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1888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394" y="0"/>
            <a:ext cx="91286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организаций родовспоможения городского значения </a:t>
            </a:r>
            <a:b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81794"/>
              </p:ext>
            </p:extLst>
          </p:nvPr>
        </p:nvGraphicFramePr>
        <p:xfrm>
          <a:off x="1" y="525015"/>
          <a:ext cx="9144000" cy="6495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164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=420)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9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Есикский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родильный дом»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90,5%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0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Жаркентский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родильный дом»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8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 родильный дом»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23,8%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34,8%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ВКО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«Перинатальный центр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Семей»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76,2%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95,75%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2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«Городской перинатальный центр»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90,5%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83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«Региональный акушерско-гинекологический центр»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Карагандинской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76,2%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2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«Перинатальный центр г. Караганды»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76,2%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56,5%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1568965"/>
                  </a:ext>
                </a:extLst>
              </a:tr>
              <a:tr h="422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«Перинатальный центр г.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Жезказган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УЗ Карагандинской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47,8%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4350655"/>
                  </a:ext>
                </a:extLst>
              </a:tr>
              <a:tr h="78979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ах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79" name="Группа 78"/>
          <p:cNvGrpSpPr/>
          <p:nvPr/>
        </p:nvGrpSpPr>
        <p:grpSpPr>
          <a:xfrm>
            <a:off x="5364088" y="2420888"/>
            <a:ext cx="1068903" cy="116437"/>
            <a:chOff x="3405227" y="254701"/>
            <a:chExt cx="1022757" cy="198726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5-конечная звезда 8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7948884" y="4005064"/>
            <a:ext cx="1068903" cy="116437"/>
            <a:chOff x="3405227" y="254701"/>
            <a:chExt cx="1022757" cy="198726"/>
          </a:xfrm>
        </p:grpSpPr>
        <p:sp>
          <p:nvSpPr>
            <p:cNvPr id="86" name="5-конечная звезда 8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5514602" y="2998781"/>
            <a:ext cx="843132" cy="111170"/>
            <a:chOff x="3405227" y="254701"/>
            <a:chExt cx="806733" cy="189737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5" name="5-конечная звезда 124"/>
          <p:cNvSpPr/>
          <p:nvPr/>
        </p:nvSpPr>
        <p:spPr>
          <a:xfrm>
            <a:off x="5837380" y="3501008"/>
            <a:ext cx="150514" cy="111169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6" name="Группа 125"/>
          <p:cNvGrpSpPr/>
          <p:nvPr/>
        </p:nvGrpSpPr>
        <p:grpSpPr>
          <a:xfrm>
            <a:off x="5364088" y="4437112"/>
            <a:ext cx="1068903" cy="116437"/>
            <a:chOff x="3405227" y="254701"/>
            <a:chExt cx="1022757" cy="198726"/>
          </a:xfrm>
        </p:grpSpPr>
        <p:sp>
          <p:nvSpPr>
            <p:cNvPr id="127" name="5-конечная звезда 12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5-конечная звезда 13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>
            <a:off x="5514602" y="4010331"/>
            <a:ext cx="843132" cy="111170"/>
            <a:chOff x="3405227" y="254701"/>
            <a:chExt cx="806733" cy="189737"/>
          </a:xfrm>
        </p:grpSpPr>
        <p:sp>
          <p:nvSpPr>
            <p:cNvPr id="145" name="5-конечная звезда 14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6" name="Группа 165"/>
          <p:cNvGrpSpPr/>
          <p:nvPr/>
        </p:nvGrpSpPr>
        <p:grpSpPr>
          <a:xfrm>
            <a:off x="5484626" y="5013176"/>
            <a:ext cx="843132" cy="111170"/>
            <a:chOff x="3405227" y="254701"/>
            <a:chExt cx="806733" cy="189737"/>
          </a:xfrm>
        </p:grpSpPr>
        <p:sp>
          <p:nvSpPr>
            <p:cNvPr id="167" name="5-конечная звезда 16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5-конечная звезда 16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5-конечная звезда 16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5-конечная звезда 16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1" name="Группа 170"/>
          <p:cNvGrpSpPr/>
          <p:nvPr/>
        </p:nvGrpSpPr>
        <p:grpSpPr>
          <a:xfrm>
            <a:off x="5478083" y="5517232"/>
            <a:ext cx="843132" cy="111170"/>
            <a:chOff x="3405227" y="254701"/>
            <a:chExt cx="806733" cy="189737"/>
          </a:xfrm>
        </p:grpSpPr>
        <p:sp>
          <p:nvSpPr>
            <p:cNvPr id="172" name="5-конечная звезда 17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5-конечная звезда 17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5-конечная звезда 17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5-конечная звезда 17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7" name="Группа 176"/>
          <p:cNvGrpSpPr/>
          <p:nvPr/>
        </p:nvGrpSpPr>
        <p:grpSpPr>
          <a:xfrm>
            <a:off x="8069422" y="2989949"/>
            <a:ext cx="843132" cy="111170"/>
            <a:chOff x="3405227" y="254701"/>
            <a:chExt cx="806733" cy="189737"/>
          </a:xfrm>
        </p:grpSpPr>
        <p:sp>
          <p:nvSpPr>
            <p:cNvPr id="178" name="5-конечная звезда 17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5-конечная звезда 17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5-конечная звезда 17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5-конечная звезда 18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2" name="Группа 181"/>
          <p:cNvGrpSpPr/>
          <p:nvPr/>
        </p:nvGrpSpPr>
        <p:grpSpPr>
          <a:xfrm>
            <a:off x="8099398" y="5013868"/>
            <a:ext cx="843132" cy="111170"/>
            <a:chOff x="3405227" y="254701"/>
            <a:chExt cx="806733" cy="189737"/>
          </a:xfrm>
        </p:grpSpPr>
        <p:sp>
          <p:nvSpPr>
            <p:cNvPr id="183" name="5-конечная звезда 18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5-конечная звезда 18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5-конечная звезда 18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5-конечная звезда 18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7" name="Группа 186"/>
          <p:cNvGrpSpPr/>
          <p:nvPr/>
        </p:nvGrpSpPr>
        <p:grpSpPr>
          <a:xfrm>
            <a:off x="7956536" y="4445378"/>
            <a:ext cx="1068903" cy="116437"/>
            <a:chOff x="3405227" y="254701"/>
            <a:chExt cx="1022757" cy="198726"/>
          </a:xfrm>
        </p:grpSpPr>
        <p:sp>
          <p:nvSpPr>
            <p:cNvPr id="188" name="5-конечная звезда 18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5-конечная звезда 18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5-конечная звезда 18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5-конечная звезда 19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5-конечная звезда 191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3" name="Группа 192"/>
          <p:cNvGrpSpPr/>
          <p:nvPr/>
        </p:nvGrpSpPr>
        <p:grpSpPr>
          <a:xfrm>
            <a:off x="8227588" y="5517233"/>
            <a:ext cx="617361" cy="111169"/>
            <a:chOff x="3405227" y="254702"/>
            <a:chExt cx="590709" cy="189736"/>
          </a:xfrm>
        </p:grpSpPr>
        <p:sp>
          <p:nvSpPr>
            <p:cNvPr id="194" name="5-конечная звезда 19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5-конечная звезда 19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6" name="5-конечная звезда 195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9" name="Группа 198"/>
          <p:cNvGrpSpPr/>
          <p:nvPr/>
        </p:nvGrpSpPr>
        <p:grpSpPr>
          <a:xfrm>
            <a:off x="5628597" y="5949280"/>
            <a:ext cx="617361" cy="111169"/>
            <a:chOff x="3405227" y="254702"/>
            <a:chExt cx="590709" cy="189736"/>
          </a:xfrm>
        </p:grpSpPr>
        <p:sp>
          <p:nvSpPr>
            <p:cNvPr id="200" name="5-конечная звезда 19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5-конечная звезда 20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5-конечная звезда 20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3" name="Группа 202"/>
          <p:cNvGrpSpPr/>
          <p:nvPr/>
        </p:nvGrpSpPr>
        <p:grpSpPr>
          <a:xfrm>
            <a:off x="8313463" y="5949281"/>
            <a:ext cx="385047" cy="111168"/>
            <a:chOff x="3405227" y="254703"/>
            <a:chExt cx="368424" cy="189735"/>
          </a:xfrm>
        </p:grpSpPr>
        <p:sp>
          <p:nvSpPr>
            <p:cNvPr id="204" name="5-конечная звезда 203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5-конечная звезда 204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7" name="Группа 206"/>
          <p:cNvGrpSpPr/>
          <p:nvPr/>
        </p:nvGrpSpPr>
        <p:grpSpPr>
          <a:xfrm>
            <a:off x="8303955" y="3514648"/>
            <a:ext cx="385047" cy="111168"/>
            <a:chOff x="3405227" y="254703"/>
            <a:chExt cx="368424" cy="189735"/>
          </a:xfrm>
        </p:grpSpPr>
        <p:sp>
          <p:nvSpPr>
            <p:cNvPr id="208" name="5-конечная звезда 20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5-конечная звезда 20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0" name="Группа 209"/>
          <p:cNvGrpSpPr/>
          <p:nvPr/>
        </p:nvGrpSpPr>
        <p:grpSpPr>
          <a:xfrm>
            <a:off x="8189959" y="2390313"/>
            <a:ext cx="617361" cy="111169"/>
            <a:chOff x="3405227" y="254702"/>
            <a:chExt cx="590709" cy="189736"/>
          </a:xfrm>
        </p:grpSpPr>
        <p:sp>
          <p:nvSpPr>
            <p:cNvPr id="211" name="5-конечная звезда 21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2" name="5-конечная звезда 21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5-конечная звезда 21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0202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394" y="0"/>
            <a:ext cx="91286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организаций родовспоможения городского значения </a:t>
            </a:r>
            <a:b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20776"/>
              </p:ext>
            </p:extLst>
          </p:nvPr>
        </p:nvGraphicFramePr>
        <p:xfrm>
          <a:off x="1" y="525015"/>
          <a:ext cx="9144000" cy="6273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876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=420)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9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«Родильный дом г. Темиртау»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Карагандинской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71,4%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80,4%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0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перинатальный центр»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60,9%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8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Актауский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перинатальный центр»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83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Жанаозенский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родильный дом»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Мангыстауской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2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«Экибастузский родильный дом» УЗ Павлодарской области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56,5%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24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 «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родильный дом №2»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56,5%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2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Шымкент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«Городской перинатальный центр» УЗ г. Шымкента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1568965"/>
                  </a:ext>
                </a:extLst>
              </a:tr>
              <a:tr h="422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«Городской перинатальный центр» УЗ г. 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4350655"/>
                  </a:ext>
                </a:extLst>
              </a:tr>
              <a:tr h="789799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ах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87" name="Группа 86"/>
          <p:cNvGrpSpPr/>
          <p:nvPr/>
        </p:nvGrpSpPr>
        <p:grpSpPr>
          <a:xfrm>
            <a:off x="5296483" y="2800746"/>
            <a:ext cx="1068903" cy="116437"/>
            <a:chOff x="3405227" y="254701"/>
            <a:chExt cx="1022757" cy="198726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5-конечная звезда 11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0" name="Группа 119"/>
          <p:cNvGrpSpPr/>
          <p:nvPr/>
        </p:nvGrpSpPr>
        <p:grpSpPr>
          <a:xfrm>
            <a:off x="5371740" y="2204864"/>
            <a:ext cx="843132" cy="111170"/>
            <a:chOff x="3405227" y="254701"/>
            <a:chExt cx="806733" cy="189737"/>
          </a:xfrm>
        </p:grpSpPr>
        <p:sp>
          <p:nvSpPr>
            <p:cNvPr id="121" name="5-конечная звезда 12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5-конечная звезда 12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5-конечная звезда 12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8100392" y="2246094"/>
            <a:ext cx="843132" cy="111170"/>
            <a:chOff x="3405227" y="254701"/>
            <a:chExt cx="806733" cy="189737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8100392" y="3356992"/>
            <a:ext cx="843132" cy="111170"/>
            <a:chOff x="3405227" y="254701"/>
            <a:chExt cx="806733" cy="189737"/>
          </a:xfrm>
        </p:grpSpPr>
        <p:sp>
          <p:nvSpPr>
            <p:cNvPr id="156" name="5-конечная звезда 15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5-конечная звезда 15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5-конечная звезда 15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5-конечная звезда 15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0" name="Группа 159"/>
          <p:cNvGrpSpPr/>
          <p:nvPr/>
        </p:nvGrpSpPr>
        <p:grpSpPr>
          <a:xfrm>
            <a:off x="5417021" y="4365104"/>
            <a:ext cx="843132" cy="111170"/>
            <a:chOff x="3405227" y="254701"/>
            <a:chExt cx="806733" cy="189737"/>
          </a:xfrm>
        </p:grpSpPr>
        <p:sp>
          <p:nvSpPr>
            <p:cNvPr id="161" name="5-конечная звезда 16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5-конечная звезда 16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5-конечная звезда 16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5-конечная звезда 16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5" name="Группа 164"/>
          <p:cNvGrpSpPr/>
          <p:nvPr/>
        </p:nvGrpSpPr>
        <p:grpSpPr>
          <a:xfrm>
            <a:off x="5446997" y="5733256"/>
            <a:ext cx="843132" cy="111170"/>
            <a:chOff x="3405227" y="254701"/>
            <a:chExt cx="806733" cy="189737"/>
          </a:xfrm>
        </p:grpSpPr>
        <p:sp>
          <p:nvSpPr>
            <p:cNvPr id="166" name="5-конечная звезда 16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5-конечная звезда 16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5-конечная звезда 16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5-конечная звезда 16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0" name="Группа 169"/>
          <p:cNvGrpSpPr/>
          <p:nvPr/>
        </p:nvGrpSpPr>
        <p:grpSpPr>
          <a:xfrm>
            <a:off x="8145673" y="5733255"/>
            <a:ext cx="843132" cy="111170"/>
            <a:chOff x="3405227" y="254701"/>
            <a:chExt cx="806733" cy="189737"/>
          </a:xfrm>
        </p:grpSpPr>
        <p:sp>
          <p:nvSpPr>
            <p:cNvPr id="171" name="5-конечная звезда 17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5-конечная звезда 17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5-конечная звезда 17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5-конечная звезда 17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5" name="Группа 174"/>
          <p:cNvGrpSpPr/>
          <p:nvPr/>
        </p:nvGrpSpPr>
        <p:grpSpPr>
          <a:xfrm>
            <a:off x="5531016" y="3356993"/>
            <a:ext cx="617361" cy="111169"/>
            <a:chOff x="3405227" y="254702"/>
            <a:chExt cx="590709" cy="189736"/>
          </a:xfrm>
        </p:grpSpPr>
        <p:sp>
          <p:nvSpPr>
            <p:cNvPr id="176" name="5-конечная звезда 17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5-конечная звезда 17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5-конечная звезда 17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0" name="Группа 179"/>
          <p:cNvGrpSpPr/>
          <p:nvPr/>
        </p:nvGrpSpPr>
        <p:grpSpPr>
          <a:xfrm>
            <a:off x="8258558" y="2816600"/>
            <a:ext cx="617361" cy="111169"/>
            <a:chOff x="3405227" y="254702"/>
            <a:chExt cx="590709" cy="189736"/>
          </a:xfrm>
        </p:grpSpPr>
        <p:sp>
          <p:nvSpPr>
            <p:cNvPr id="181" name="5-конечная звезда 18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5-конечная звезда 18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5-конечная звезда 18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4" name="Группа 183"/>
          <p:cNvGrpSpPr/>
          <p:nvPr/>
        </p:nvGrpSpPr>
        <p:grpSpPr>
          <a:xfrm>
            <a:off x="5563705" y="3861048"/>
            <a:ext cx="617361" cy="111169"/>
            <a:chOff x="3405227" y="254702"/>
            <a:chExt cx="590709" cy="189736"/>
          </a:xfrm>
        </p:grpSpPr>
        <p:sp>
          <p:nvSpPr>
            <p:cNvPr id="185" name="5-конечная звезда 18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5-конечная звезда 18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5-конечная звезда 18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8" name="Группа 187"/>
          <p:cNvGrpSpPr/>
          <p:nvPr/>
        </p:nvGrpSpPr>
        <p:grpSpPr>
          <a:xfrm>
            <a:off x="8259667" y="4365105"/>
            <a:ext cx="617361" cy="111169"/>
            <a:chOff x="3405227" y="254702"/>
            <a:chExt cx="590709" cy="189736"/>
          </a:xfrm>
        </p:grpSpPr>
        <p:sp>
          <p:nvSpPr>
            <p:cNvPr id="189" name="5-конечная звезда 18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5-конечная звезда 18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5-конечная звезда 19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2" name="Группа 191"/>
          <p:cNvGrpSpPr/>
          <p:nvPr/>
        </p:nvGrpSpPr>
        <p:grpSpPr>
          <a:xfrm>
            <a:off x="5559875" y="4869160"/>
            <a:ext cx="617361" cy="111169"/>
            <a:chOff x="3405227" y="254702"/>
            <a:chExt cx="590709" cy="189736"/>
          </a:xfrm>
        </p:grpSpPr>
        <p:sp>
          <p:nvSpPr>
            <p:cNvPr id="193" name="5-конечная звезда 19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5-конечная звезда 19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5-конечная звезда 19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6" name="Группа 195"/>
          <p:cNvGrpSpPr/>
          <p:nvPr/>
        </p:nvGrpSpPr>
        <p:grpSpPr>
          <a:xfrm>
            <a:off x="5597511" y="5301208"/>
            <a:ext cx="617361" cy="111169"/>
            <a:chOff x="3405227" y="254702"/>
            <a:chExt cx="590709" cy="189736"/>
          </a:xfrm>
        </p:grpSpPr>
        <p:sp>
          <p:nvSpPr>
            <p:cNvPr id="197" name="5-конечная звезда 19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5-конечная звезда 19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5-конечная звезда 19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0" name="Группа 199"/>
          <p:cNvGrpSpPr/>
          <p:nvPr/>
        </p:nvGrpSpPr>
        <p:grpSpPr>
          <a:xfrm>
            <a:off x="8260776" y="4825728"/>
            <a:ext cx="617361" cy="111169"/>
            <a:chOff x="3405227" y="254702"/>
            <a:chExt cx="590709" cy="189736"/>
          </a:xfrm>
        </p:grpSpPr>
        <p:sp>
          <p:nvSpPr>
            <p:cNvPr id="201" name="5-конечная звезда 20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2" name="5-конечная звезда 20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5-конечная звезда 20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4" name="Группа 203"/>
          <p:cNvGrpSpPr/>
          <p:nvPr/>
        </p:nvGrpSpPr>
        <p:grpSpPr>
          <a:xfrm>
            <a:off x="8261885" y="5301209"/>
            <a:ext cx="617361" cy="111169"/>
            <a:chOff x="3405227" y="254702"/>
            <a:chExt cx="590709" cy="189736"/>
          </a:xfrm>
        </p:grpSpPr>
        <p:sp>
          <p:nvSpPr>
            <p:cNvPr id="205" name="5-конечная звезда 20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6" name="5-конечная звезда 20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7" name="5-конечная звезда 20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2" name="Группа 211"/>
          <p:cNvGrpSpPr/>
          <p:nvPr/>
        </p:nvGrpSpPr>
        <p:grpSpPr>
          <a:xfrm>
            <a:off x="8100392" y="3916631"/>
            <a:ext cx="843132" cy="111170"/>
            <a:chOff x="3405227" y="254701"/>
            <a:chExt cx="806733" cy="189737"/>
          </a:xfrm>
        </p:grpSpPr>
        <p:sp>
          <p:nvSpPr>
            <p:cNvPr id="213" name="5-конечная звезда 2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5-конечная звезда 2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5" name="5-конечная звезда 2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6" name="5-конечная звезда 2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5806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394" y="0"/>
            <a:ext cx="91286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организаций родовспоможения городского значения </a:t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632879"/>
              </p:ext>
            </p:extLst>
          </p:nvPr>
        </p:nvGraphicFramePr>
        <p:xfrm>
          <a:off x="1" y="525016"/>
          <a:ext cx="9144000" cy="6418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164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620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клиническим показателям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=420)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Итоги расчета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 показателям менеджмента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04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ФБ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КР (%)=ФБ/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ru-RU" sz="105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ахПБ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Звезды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«Центр перинаталогии и детской кардиохирургии» УЗ г. Алматы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«Родильный дом №1»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85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«Городской родильный дом №2»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83,3%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«Городской родильный дом №4»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83,3%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76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«Городской родильный дом №5» УЗ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г.Алматы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«Городская многопрофильная больница №2» УЗ г.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 (бывший Перинатальный центр №1)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84,8%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485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«Перинатальный центр №2»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УЗ г.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73,9%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1568965"/>
                  </a:ext>
                </a:extLst>
              </a:tr>
              <a:tr h="5585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ГКП на ПХВ «Перинатальный центр №3»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УЗ г.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85,7%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4350655"/>
                  </a:ext>
                </a:extLst>
              </a:tr>
              <a:tr h="789799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</a:t>
                      </a: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ах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ПБ - максимальный пороговый балл; ФБ - фактический балл; КР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pSp>
        <p:nvGrpSpPr>
          <p:cNvPr id="87" name="Группа 86"/>
          <p:cNvGrpSpPr/>
          <p:nvPr/>
        </p:nvGrpSpPr>
        <p:grpSpPr>
          <a:xfrm>
            <a:off x="7956376" y="4005064"/>
            <a:ext cx="1068903" cy="116437"/>
            <a:chOff x="3405227" y="254701"/>
            <a:chExt cx="1022757" cy="198726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5" name="Группа 104"/>
          <p:cNvGrpSpPr/>
          <p:nvPr/>
        </p:nvGrpSpPr>
        <p:grpSpPr>
          <a:xfrm>
            <a:off x="7956376" y="3068960"/>
            <a:ext cx="1068903" cy="116437"/>
            <a:chOff x="3405227" y="254701"/>
            <a:chExt cx="1022757" cy="198726"/>
          </a:xfrm>
        </p:grpSpPr>
        <p:sp>
          <p:nvSpPr>
            <p:cNvPr id="106" name="5-конечная звезда 10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7956376" y="2564904"/>
            <a:ext cx="1068903" cy="116437"/>
            <a:chOff x="3405227" y="254701"/>
            <a:chExt cx="1022757" cy="198726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5-конечная звезда 13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8076914" y="3550835"/>
            <a:ext cx="843132" cy="111170"/>
            <a:chOff x="3405227" y="254701"/>
            <a:chExt cx="806733" cy="189737"/>
          </a:xfrm>
        </p:grpSpPr>
        <p:sp>
          <p:nvSpPr>
            <p:cNvPr id="135" name="5-конечная звезда 13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5-конечная звезда 13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5-конечная звезда 13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6" name="Группа 165"/>
          <p:cNvGrpSpPr/>
          <p:nvPr/>
        </p:nvGrpSpPr>
        <p:grpSpPr>
          <a:xfrm>
            <a:off x="8106890" y="4653136"/>
            <a:ext cx="843132" cy="111170"/>
            <a:chOff x="3405227" y="254701"/>
            <a:chExt cx="806733" cy="189737"/>
          </a:xfrm>
        </p:grpSpPr>
        <p:sp>
          <p:nvSpPr>
            <p:cNvPr id="167" name="5-конечная звезда 16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5-конечная звезда 16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5-конечная звезда 16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5-конечная звезда 16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1" name="Группа 170"/>
          <p:cNvGrpSpPr/>
          <p:nvPr/>
        </p:nvGrpSpPr>
        <p:grpSpPr>
          <a:xfrm>
            <a:off x="8106890" y="5229200"/>
            <a:ext cx="843132" cy="111170"/>
            <a:chOff x="3405227" y="254701"/>
            <a:chExt cx="806733" cy="189737"/>
          </a:xfrm>
        </p:grpSpPr>
        <p:sp>
          <p:nvSpPr>
            <p:cNvPr id="172" name="5-конечная звезда 17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5-конечная звезда 17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5-конечная звезда 17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5-конечная звезда 17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6" name="Группа 175"/>
          <p:cNvGrpSpPr/>
          <p:nvPr/>
        </p:nvGrpSpPr>
        <p:grpSpPr>
          <a:xfrm>
            <a:off x="8106890" y="5805264"/>
            <a:ext cx="843132" cy="111170"/>
            <a:chOff x="3405227" y="254701"/>
            <a:chExt cx="806733" cy="189737"/>
          </a:xfrm>
        </p:grpSpPr>
        <p:sp>
          <p:nvSpPr>
            <p:cNvPr id="177" name="5-конечная звезда 17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5-конечная звезда 17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5-конечная звезда 17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5-конечная звезда 17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1" name="Группа 180"/>
          <p:cNvGrpSpPr/>
          <p:nvPr/>
        </p:nvGrpSpPr>
        <p:grpSpPr>
          <a:xfrm>
            <a:off x="5364088" y="3998512"/>
            <a:ext cx="843132" cy="111170"/>
            <a:chOff x="3405227" y="254701"/>
            <a:chExt cx="806733" cy="189737"/>
          </a:xfrm>
        </p:grpSpPr>
        <p:sp>
          <p:nvSpPr>
            <p:cNvPr id="182" name="5-конечная звезда 18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5-конечная звезда 18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5-конечная звезда 18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5-конечная звезда 18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6" name="Группа 185"/>
          <p:cNvGrpSpPr/>
          <p:nvPr/>
        </p:nvGrpSpPr>
        <p:grpSpPr>
          <a:xfrm>
            <a:off x="5364088" y="3495249"/>
            <a:ext cx="843132" cy="111170"/>
            <a:chOff x="3405227" y="254701"/>
            <a:chExt cx="806733" cy="189737"/>
          </a:xfrm>
        </p:grpSpPr>
        <p:sp>
          <p:nvSpPr>
            <p:cNvPr id="187" name="5-конечная звезда 18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5-конечная звезда 18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5-конечная звезда 18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5-конечная звезда 18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1" name="Группа 190"/>
          <p:cNvGrpSpPr/>
          <p:nvPr/>
        </p:nvGrpSpPr>
        <p:grpSpPr>
          <a:xfrm>
            <a:off x="5364088" y="3006823"/>
            <a:ext cx="843132" cy="111170"/>
            <a:chOff x="3405227" y="254701"/>
            <a:chExt cx="806733" cy="189737"/>
          </a:xfrm>
        </p:grpSpPr>
        <p:sp>
          <p:nvSpPr>
            <p:cNvPr id="192" name="5-конечная звезда 19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5-конечная звезда 19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5-конечная звезда 19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5" name="5-конечная звезда 19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6" name="Группа 195"/>
          <p:cNvGrpSpPr/>
          <p:nvPr/>
        </p:nvGrpSpPr>
        <p:grpSpPr>
          <a:xfrm>
            <a:off x="5364088" y="2558352"/>
            <a:ext cx="843132" cy="111170"/>
            <a:chOff x="3405227" y="254701"/>
            <a:chExt cx="806733" cy="189737"/>
          </a:xfrm>
        </p:grpSpPr>
        <p:sp>
          <p:nvSpPr>
            <p:cNvPr id="197" name="5-конечная звезда 19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8" name="5-конечная звезда 19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9" name="5-конечная звезда 19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0" name="5-конечная звезда 19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1" name="Группа 200"/>
          <p:cNvGrpSpPr/>
          <p:nvPr/>
        </p:nvGrpSpPr>
        <p:grpSpPr>
          <a:xfrm>
            <a:off x="8076914" y="2132856"/>
            <a:ext cx="843132" cy="111170"/>
            <a:chOff x="3405227" y="254701"/>
            <a:chExt cx="806733" cy="189737"/>
          </a:xfrm>
        </p:grpSpPr>
        <p:sp>
          <p:nvSpPr>
            <p:cNvPr id="202" name="5-конечная звезда 20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3" name="5-конечная звезда 20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4" name="5-конечная звезда 20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5" name="5-конечная звезда 20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6" name="Группа 205"/>
          <p:cNvGrpSpPr/>
          <p:nvPr/>
        </p:nvGrpSpPr>
        <p:grpSpPr>
          <a:xfrm>
            <a:off x="5470192" y="2132855"/>
            <a:ext cx="617361" cy="111169"/>
            <a:chOff x="3405227" y="254702"/>
            <a:chExt cx="590709" cy="189736"/>
          </a:xfrm>
        </p:grpSpPr>
        <p:sp>
          <p:nvSpPr>
            <p:cNvPr id="207" name="5-конечная звезда 20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8" name="5-конечная звезда 20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9" name="5-конечная звезда 20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1" name="Группа 210"/>
          <p:cNvGrpSpPr/>
          <p:nvPr/>
        </p:nvGrpSpPr>
        <p:grpSpPr>
          <a:xfrm>
            <a:off x="5470192" y="4566666"/>
            <a:ext cx="617361" cy="111169"/>
            <a:chOff x="3405227" y="254702"/>
            <a:chExt cx="590709" cy="189736"/>
          </a:xfrm>
        </p:grpSpPr>
        <p:sp>
          <p:nvSpPr>
            <p:cNvPr id="212" name="5-конечная звезда 21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3" name="5-конечная звезда 21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4" name="5-конечная звезда 21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5" name="Группа 214"/>
          <p:cNvGrpSpPr/>
          <p:nvPr/>
        </p:nvGrpSpPr>
        <p:grpSpPr>
          <a:xfrm>
            <a:off x="5514602" y="5229201"/>
            <a:ext cx="617361" cy="111169"/>
            <a:chOff x="3405227" y="254702"/>
            <a:chExt cx="590709" cy="189736"/>
          </a:xfrm>
        </p:grpSpPr>
        <p:sp>
          <p:nvSpPr>
            <p:cNvPr id="216" name="5-конечная звезда 21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7" name="5-конечная звезда 21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8" name="5-конечная звезда 21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9" name="Группа 218"/>
          <p:cNvGrpSpPr/>
          <p:nvPr/>
        </p:nvGrpSpPr>
        <p:grpSpPr>
          <a:xfrm>
            <a:off x="5245530" y="5789212"/>
            <a:ext cx="1068903" cy="116437"/>
            <a:chOff x="3405227" y="254701"/>
            <a:chExt cx="1022757" cy="198726"/>
          </a:xfrm>
        </p:grpSpPr>
        <p:sp>
          <p:nvSpPr>
            <p:cNvPr id="220" name="5-конечная звезда 21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5-конечная звезда 22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5-конечная звезда 22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3" name="5-конечная звезда 22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4" name="5-конечная звезда 22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3045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1072</Words>
  <Application>Microsoft Office PowerPoint</Application>
  <PresentationFormat>Экран (4:3)</PresentationFormat>
  <Paragraphs>310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РЕСПУБЛИКАНСКИЙ ЦЕНТР РАЗВИТИЯ ЗДРАВООХРАНЕНИЯ МИНИСТЕРСТВА ЗДРАВООХРАНЕНИЯ РЕСПУБЛИКИ КАЗАХСТАН</vt:lpstr>
      <vt:lpstr>Итоги распределения звезд организаций родовспоможения областного значения  по итогам 2018 года</vt:lpstr>
      <vt:lpstr>Итоги распределения звезд организаций родовспоможения областного значения  по итогам 2018 года</vt:lpstr>
      <vt:lpstr>Итоги распределения звезд организаций родовспоможения городского значения  по итогам 2018 года</vt:lpstr>
      <vt:lpstr>Итоги распределения звезд организаций родовспоможения городского значения  по итогам 2018 года</vt:lpstr>
      <vt:lpstr>Итоги распределения звезд организаций родовспоможения городского значения  по итогам 2018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Елюбаев Асанали Санатович</cp:lastModifiedBy>
  <cp:revision>107</cp:revision>
  <dcterms:created xsi:type="dcterms:W3CDTF">2018-06-05T11:57:23Z</dcterms:created>
  <dcterms:modified xsi:type="dcterms:W3CDTF">2019-07-08T09:38:07Z</dcterms:modified>
</cp:coreProperties>
</file>